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1" r:id="rId13"/>
    <p:sldId id="272" r:id="rId14"/>
    <p:sldId id="273" r:id="rId15"/>
    <p:sldId id="274" r:id="rId16"/>
    <p:sldId id="267" r:id="rId17"/>
    <p:sldId id="268" r:id="rId18"/>
    <p:sldId id="269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82" d="100"/>
          <a:sy n="82" d="100"/>
        </p:scale>
        <p:origin x="1474" y="58"/>
      </p:cViewPr>
      <p:guideLst>
        <p:guide orient="horz" pos="2160"/>
        <p:guide pos="26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8D92C-F765-4994-9702-427CF1B8855C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B5EE-9F1A-40E4-AF00-6263C9EA3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2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1B5EE-9F1A-40E4-AF00-6263C9EA3B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05522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1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2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3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3614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3595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1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1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530" y="175109"/>
            <a:ext cx="7077770" cy="566873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98002"/>
            <a:ext cx="5111750" cy="44281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98002"/>
            <a:ext cx="3008313" cy="44281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32382"/>
            <a:ext cx="5486400" cy="434956"/>
          </a:xfrm>
        </p:spPr>
        <p:txBody>
          <a:bodyPr anchor="b"/>
          <a:lstStyle>
            <a:lvl1pPr algn="l">
              <a:defRPr sz="2000" b="1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569581"/>
            <a:ext cx="5486400" cy="31579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54490"/>
            <a:ext cx="5486400" cy="6177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994" y="-3"/>
            <a:ext cx="7316805" cy="918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FA0F-8B97-B341-A3C5-C8B6A4804FDF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6FD7-024E-724A-A51B-810E43B7E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000" kern="1200" cap="all">
          <a:solidFill>
            <a:schemeClr val="bg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5646"/>
            <a:ext cx="7772400" cy="2431217"/>
          </a:xfrm>
        </p:spPr>
        <p:txBody>
          <a:bodyPr/>
          <a:lstStyle/>
          <a:p>
            <a:r>
              <a:rPr lang="en-US" sz="36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StatCast</a:t>
            </a:r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</a:rPr>
              <a:t> Dashboard: Exploration of Spatiotemporal Baseball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57263"/>
            <a:ext cx="8165592" cy="113432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By Marcos Lage, </a:t>
            </a:r>
            <a:r>
              <a:rPr lang="it-IT" sz="2400" dirty="0">
                <a:solidFill>
                  <a:schemeClr val="tx1"/>
                </a:solidFill>
                <a:latin typeface="Cambria" panose="02040503050406030204" pitchFamily="18" charset="0"/>
              </a:rPr>
              <a:t>Jorge Piazentin Ono and Daniel Cervone, Justin Chiang,</a:t>
            </a:r>
            <a:r>
              <a:rPr lang="pt-BR" sz="2400" dirty="0">
                <a:solidFill>
                  <a:schemeClr val="tx1"/>
                </a:solidFill>
                <a:latin typeface="Cambria" panose="02040503050406030204" pitchFamily="18" charset="0"/>
              </a:rPr>
              <a:t> Carlos Dietrich and Claudio T. Silva </a:t>
            </a:r>
            <a:r>
              <a:rPr lang="it-IT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12A6C-90CA-412E-A693-B5CC1C00C494}"/>
              </a:ext>
            </a:extLst>
          </p:cNvPr>
          <p:cNvSpPr txBox="1"/>
          <p:nvPr/>
        </p:nvSpPr>
        <p:spPr>
          <a:xfrm>
            <a:off x="685800" y="5132016"/>
            <a:ext cx="634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Presented by: Abhijit Talla (U78420535)</a:t>
            </a:r>
          </a:p>
        </p:txBody>
      </p:sp>
    </p:spTree>
    <p:extLst>
      <p:ext uri="{BB962C8B-B14F-4D97-AF65-F5344CB8AC3E}">
        <p14:creationId xmlns:p14="http://schemas.microsoft.com/office/powerpoint/2010/main" val="119659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879EF-6796-4A18-9138-203B17C0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r>
              <a:rPr lang="en-US" dirty="0"/>
              <a:t> 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C3D28-E6CE-4DE0-85D4-D19E27296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2816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Gameplay Viewer &amp; Filtering:</a:t>
            </a:r>
          </a:p>
          <a:p>
            <a:r>
              <a:rPr lang="en-US" dirty="0">
                <a:solidFill>
                  <a:schemeClr val="tx1"/>
                </a:solidFill>
              </a:rPr>
              <a:t>Heatmaps for the selected data.</a:t>
            </a:r>
          </a:p>
          <a:p>
            <a:r>
              <a:rPr lang="en-US" dirty="0">
                <a:solidFill>
                  <a:schemeClr val="tx1"/>
                </a:solidFill>
              </a:rPr>
              <a:t>Mouse dragger to select the specific data.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956574-083A-41F7-8275-08E58897C5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13632" y="4537644"/>
            <a:ext cx="5090161" cy="2112439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6EA0A77-3EDA-4270-9E3F-6DD6BBBE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77112"/>
            <a:ext cx="4572000" cy="22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3142-8D70-4522-B8B2-5048D031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77269-51DA-47C6-8E1B-275D01A7F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173" y="1600200"/>
            <a:ext cx="7341654" cy="4525963"/>
          </a:xfrm>
        </p:spPr>
      </p:pic>
    </p:spTree>
    <p:extLst>
      <p:ext uri="{BB962C8B-B14F-4D97-AF65-F5344CB8AC3E}">
        <p14:creationId xmlns:p14="http://schemas.microsoft.com/office/powerpoint/2010/main" val="204353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4456-95FE-40E0-9F9E-A83F65D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792B8-8FEE-4205-AB70-A30574DBA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534" y="1600200"/>
            <a:ext cx="7402931" cy="4525963"/>
          </a:xfrm>
        </p:spPr>
      </p:pic>
    </p:spTree>
    <p:extLst>
      <p:ext uri="{BB962C8B-B14F-4D97-AF65-F5344CB8AC3E}">
        <p14:creationId xmlns:p14="http://schemas.microsoft.com/office/powerpoint/2010/main" val="12287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2952-7D72-4AA0-9FF2-1BF16831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EFC14-7BC7-4854-B5C7-E8842FA62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61" y="1600200"/>
            <a:ext cx="7344277" cy="4525963"/>
          </a:xfrm>
        </p:spPr>
      </p:pic>
    </p:spTree>
    <p:extLst>
      <p:ext uri="{BB962C8B-B14F-4D97-AF65-F5344CB8AC3E}">
        <p14:creationId xmlns:p14="http://schemas.microsoft.com/office/powerpoint/2010/main" val="411327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FE-C5EC-497F-84F7-04BF7190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EFAB3-5286-4843-8A5C-375D8159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173" y="1600200"/>
            <a:ext cx="7341654" cy="4525963"/>
          </a:xfrm>
        </p:spPr>
      </p:pic>
    </p:spTree>
    <p:extLst>
      <p:ext uri="{BB962C8B-B14F-4D97-AF65-F5344CB8AC3E}">
        <p14:creationId xmlns:p14="http://schemas.microsoft.com/office/powerpoint/2010/main" val="1354054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90E6-0CC4-4D53-9FA2-2B2CAE46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48F20-BADB-4241-A5AD-F5FF8CAB2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374" y="1600200"/>
            <a:ext cx="7371252" cy="4525963"/>
          </a:xfrm>
        </p:spPr>
      </p:pic>
    </p:spTree>
    <p:extLst>
      <p:ext uri="{BB962C8B-B14F-4D97-AF65-F5344CB8AC3E}">
        <p14:creationId xmlns:p14="http://schemas.microsoft.com/office/powerpoint/2010/main" val="319725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8B2E-2AB4-4382-A715-4E76BB2A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B37CF6-4B02-4CC7-8872-517C82B6CA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0622" y="1629566"/>
            <a:ext cx="8275156" cy="25503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5E280-E1C2-4CBB-9191-15C61D0CF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622" y="4432150"/>
            <a:ext cx="8275156" cy="20661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Harper’s left and right side movements are selected from game play viewer to export them into csv files and further analyze his acceleration using Python or R coding practices.</a:t>
            </a:r>
          </a:p>
        </p:txBody>
      </p:sp>
    </p:spTree>
    <p:extLst>
      <p:ext uri="{BB962C8B-B14F-4D97-AF65-F5344CB8AC3E}">
        <p14:creationId xmlns:p14="http://schemas.microsoft.com/office/powerpoint/2010/main" val="338606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08B1-1DB7-4CAD-B63E-F09F8298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 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B1543F-667E-4494-BB00-3BB656FEEE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367" y="1816608"/>
            <a:ext cx="8589265" cy="4181856"/>
          </a:xfrm>
        </p:spPr>
      </p:pic>
    </p:spTree>
    <p:extLst>
      <p:ext uri="{BB962C8B-B14F-4D97-AF65-F5344CB8AC3E}">
        <p14:creationId xmlns:p14="http://schemas.microsoft.com/office/powerpoint/2010/main" val="388467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04C6-1ABB-4ED3-BF41-54ABF0F1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11E58-BCB8-4BD1-8204-226F7AB7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J. Borg, “Detecting and Tracking Players in Football Using Stereo Vision,” master’s thesis, Dept. Electrical Eng., Linköping Univ., 2007. </a:t>
            </a:r>
          </a:p>
          <a:p>
            <a:pPr marL="514350" indent="-514350" algn="just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C. Dietrich et al., “Baseball4D: A Tool for Baseball Game Reconstruction and Visualization,” Proc. IEEE Conf. Visual Analytics Science and Technology (VAST), 2014, pp. 23–32. </a:t>
            </a:r>
          </a:p>
          <a:p>
            <a:pPr marL="514350" indent="-514350" algn="just">
              <a:buAutoNum type="arabicPeriod"/>
            </a:pP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Samet</a:t>
            </a:r>
            <a:r>
              <a:rPr lang="en-US" dirty="0">
                <a:solidFill>
                  <a:schemeClr val="tx1"/>
                </a:solidFill>
              </a:rPr>
              <a:t>, The Design and Analysis of Spatial Data Structures, Addison-Wesley, 1990.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7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982398-BE54-444C-8D48-87C619B4DB13}"/>
              </a:ext>
            </a:extLst>
          </p:cNvPr>
          <p:cNvSpPr/>
          <p:nvPr/>
        </p:nvSpPr>
        <p:spPr>
          <a:xfrm>
            <a:off x="280418" y="484688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  <a:r>
              <a:rPr lang="en-US" sz="5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19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StatCast</a:t>
            </a:r>
            <a:r>
              <a:rPr lang="en-US" dirty="0">
                <a:solidFill>
                  <a:schemeClr val="tx1"/>
                </a:solidFill>
              </a:rPr>
              <a:t>. (Hardware &amp; software practices for analysis)</a:t>
            </a:r>
          </a:p>
          <a:p>
            <a:r>
              <a:rPr lang="en-US" dirty="0">
                <a:solidFill>
                  <a:schemeClr val="tx1"/>
                </a:solidFill>
              </a:rPr>
              <a:t>Dashboard (Proposed System)</a:t>
            </a:r>
          </a:p>
          <a:p>
            <a:r>
              <a:rPr lang="en-US" dirty="0">
                <a:solidFill>
                  <a:schemeClr val="tx1"/>
                </a:solidFill>
              </a:rPr>
              <a:t>Exploration (Learning new things)</a:t>
            </a:r>
          </a:p>
          <a:p>
            <a:r>
              <a:rPr lang="en-US" dirty="0">
                <a:solidFill>
                  <a:schemeClr val="tx1"/>
                </a:solidFill>
              </a:rPr>
              <a:t>Spatiotemporal (deals with space and time)</a:t>
            </a:r>
          </a:p>
        </p:txBody>
      </p:sp>
    </p:spTree>
    <p:extLst>
      <p:ext uri="{BB962C8B-B14F-4D97-AF65-F5344CB8AC3E}">
        <p14:creationId xmlns:p14="http://schemas.microsoft.com/office/powerpoint/2010/main" val="77817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BC9D5-D35B-4384-A9C2-AA7E744F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ED6264-CB89-4853-B006-DEF0E098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Released in 2015 by MLB.com (Major League Baseball).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Uses player and ball location to capture game plays.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Ballpark sensors and various software approaches.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Gameplay.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Stores data, videos, plays and metrics.</a:t>
            </a:r>
          </a:p>
        </p:txBody>
      </p:sp>
    </p:spTree>
    <p:extLst>
      <p:ext uri="{BB962C8B-B14F-4D97-AF65-F5344CB8AC3E}">
        <p14:creationId xmlns:p14="http://schemas.microsoft.com/office/powerpoint/2010/main" val="339447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64BD-ABA4-4B7C-9362-4315AC4F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34CD9-FDA4-48D9-850A-1A7FDF34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98002"/>
            <a:ext cx="4370832" cy="442816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Coordinate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(x , y) measurements.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X-axis parallel to 1</a:t>
            </a:r>
            <a:r>
              <a:rPr lang="en-US" sz="2800" baseline="30000" dirty="0">
                <a:solidFill>
                  <a:schemeClr val="tx1"/>
                </a:solidFill>
              </a:rPr>
              <a:t>st</a:t>
            </a:r>
            <a:r>
              <a:rPr lang="en-US" sz="2800" dirty="0">
                <a:solidFill>
                  <a:schemeClr val="tx1"/>
                </a:solidFill>
              </a:rPr>
              <a:t> &amp; 3</a:t>
            </a:r>
            <a:r>
              <a:rPr lang="en-US" sz="2800" baseline="30000" dirty="0">
                <a:solidFill>
                  <a:schemeClr val="tx1"/>
                </a:solidFill>
              </a:rPr>
              <a:t>rd</a:t>
            </a:r>
            <a:r>
              <a:rPr lang="en-US" sz="2800" dirty="0">
                <a:solidFill>
                  <a:schemeClr val="tx1"/>
                </a:solidFill>
              </a:rPr>
              <a:t> 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Y-axis points to pitcher’s mound.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(0 , 0) batter’s 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58D56B-579C-4904-A094-70B2F05D1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274" y="1698625"/>
            <a:ext cx="3710828" cy="3461373"/>
          </a:xfrm>
        </p:spPr>
      </p:pic>
    </p:spTree>
    <p:extLst>
      <p:ext uri="{BB962C8B-B14F-4D97-AF65-F5344CB8AC3E}">
        <p14:creationId xmlns:p14="http://schemas.microsoft.com/office/powerpoint/2010/main" val="248755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4657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Player &amp; ball tracking:</a:t>
            </a:r>
          </a:p>
          <a:p>
            <a:r>
              <a:rPr lang="en-US" dirty="0">
                <a:solidFill>
                  <a:schemeClr val="tx1"/>
                </a:solidFill>
              </a:rPr>
              <a:t>Player tracking is done through </a:t>
            </a:r>
            <a:r>
              <a:rPr lang="en-US" i="1" dirty="0" err="1">
                <a:solidFill>
                  <a:srgbClr val="C00000"/>
                </a:solidFill>
              </a:rPr>
              <a:t>ChyronHego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Tracab</a:t>
            </a:r>
            <a:r>
              <a:rPr lang="en-US" i="1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Ball tracking is done through </a:t>
            </a:r>
            <a:r>
              <a:rPr lang="en-US" i="1" dirty="0">
                <a:solidFill>
                  <a:srgbClr val="C00000"/>
                </a:solidFill>
              </a:rPr>
              <a:t>Trackman radar technology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8E48F1-6187-4B99-8B4A-489882B751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5279" y="2023872"/>
            <a:ext cx="4973593" cy="3499104"/>
          </a:xfrm>
        </p:spPr>
      </p:pic>
    </p:spTree>
    <p:extLst>
      <p:ext uri="{BB962C8B-B14F-4D97-AF65-F5344CB8AC3E}">
        <p14:creationId xmlns:p14="http://schemas.microsoft.com/office/powerpoint/2010/main" val="146879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C9A01-5714-48AE-9AD4-704F5ED51A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Metrix Engine:</a:t>
            </a:r>
          </a:p>
          <a:p>
            <a:r>
              <a:rPr lang="en-US" dirty="0">
                <a:solidFill>
                  <a:schemeClr val="tx1"/>
                </a:solidFill>
              </a:rPr>
              <a:t>Displays player and ball related data.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25860D-38E8-4631-996A-141D2070C1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2" y="1600200"/>
            <a:ext cx="4325110" cy="5109146"/>
          </a:xfrm>
        </p:spPr>
      </p:pic>
    </p:spTree>
    <p:extLst>
      <p:ext uri="{BB962C8B-B14F-4D97-AF65-F5344CB8AC3E}">
        <p14:creationId xmlns:p14="http://schemas.microsoft.com/office/powerpoint/2010/main" val="60204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STATCAST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B695-EF35-4E07-A0D8-868A4C49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Tasks: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T1: Easy to query and analyze the data.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T2: Should be able to visualize groups of gameplays.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T3</a:t>
            </a:r>
            <a:r>
              <a:rPr lang="en-US">
                <a:solidFill>
                  <a:schemeClr val="tx1"/>
                </a:solidFill>
              </a:rPr>
              <a:t>: Should </a:t>
            </a:r>
            <a:r>
              <a:rPr lang="en-US" dirty="0">
                <a:solidFill>
                  <a:schemeClr val="tx1"/>
                </a:solidFill>
              </a:rPr>
              <a:t>be able to filter using Metrics.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T4: Should be able to draw over the system to select appropriate data.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T5: Should be able to download the data.</a:t>
            </a:r>
          </a:p>
        </p:txBody>
      </p:sp>
    </p:spTree>
    <p:extLst>
      <p:ext uri="{BB962C8B-B14F-4D97-AF65-F5344CB8AC3E}">
        <p14:creationId xmlns:p14="http://schemas.microsoft.com/office/powerpoint/2010/main" val="167390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79F7-615C-48A3-BA2A-736C60C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Statcast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0F34-DF30-482E-8F18-55B77A926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3974"/>
            <a:ext cx="4038600" cy="4682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Keyword Manager:</a:t>
            </a:r>
          </a:p>
          <a:p>
            <a:r>
              <a:rPr lang="en-US" dirty="0">
                <a:solidFill>
                  <a:schemeClr val="tx1"/>
                </a:solidFill>
              </a:rPr>
              <a:t>To query the gameplays.</a:t>
            </a:r>
          </a:p>
          <a:p>
            <a:r>
              <a:rPr lang="en-US" dirty="0">
                <a:solidFill>
                  <a:schemeClr val="tx1"/>
                </a:solidFill>
              </a:rPr>
              <a:t>syntax keyword:value1[,value2,...,</a:t>
            </a:r>
            <a:r>
              <a:rPr lang="en-US" dirty="0" err="1">
                <a:solidFill>
                  <a:schemeClr val="tx1"/>
                </a:solidFill>
              </a:rPr>
              <a:t>valueN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r>
              <a:rPr lang="en-US" dirty="0">
                <a:solidFill>
                  <a:schemeClr val="tx1"/>
                </a:solidFill>
              </a:rPr>
              <a:t>keywords: team, vs, date, pitcher, batter, fielder, </a:t>
            </a:r>
            <a:r>
              <a:rPr lang="en-US" dirty="0" err="1">
                <a:solidFill>
                  <a:schemeClr val="tx1"/>
                </a:solidFill>
              </a:rPr>
              <a:t>game_id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play_id</a:t>
            </a:r>
            <a:r>
              <a:rPr lang="en-US" dirty="0">
                <a:solidFill>
                  <a:schemeClr val="tx1"/>
                </a:solidFill>
              </a:rPr>
              <a:t>, limit, and sample. </a:t>
            </a:r>
          </a:p>
          <a:p>
            <a:r>
              <a:rPr lang="en-US" dirty="0">
                <a:solidFill>
                  <a:schemeClr val="tx1"/>
                </a:solidFill>
              </a:rPr>
              <a:t> vs: Yankees, Mets.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BB8DAD-4C79-499D-8A22-EBB9A85357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5800" y="777112"/>
            <a:ext cx="4648200" cy="22851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25B80-21C4-42EF-AD9C-E61E4B51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88026"/>
            <a:ext cx="2743200" cy="32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9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STATCAST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CFFB6A-FFBF-4052-A04E-36AA7CA5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534" y="1093821"/>
            <a:ext cx="4126992" cy="23351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98002"/>
            <a:ext cx="4443984" cy="442816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Stats Viewer and Filtering: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Provides histogram data for each keyword in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Scatterplot is combination of two keywords.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0B6A7-0C0C-4BBA-AB59-6836F990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2" y="4865019"/>
            <a:ext cx="7919974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483</Words>
  <Application>Microsoft Office PowerPoint</Application>
  <PresentationFormat>On-screen Show (4:3)</PresentationFormat>
  <Paragraphs>61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Office Theme</vt:lpstr>
      <vt:lpstr>StatCast Dashboard: Exploration of Spatiotemporal Baseball Data </vt:lpstr>
      <vt:lpstr>PowerPoint Presentation</vt:lpstr>
      <vt:lpstr>STatcast</vt:lpstr>
      <vt:lpstr>StatCASt</vt:lpstr>
      <vt:lpstr>statcast</vt:lpstr>
      <vt:lpstr>statcast</vt:lpstr>
      <vt:lpstr>STATCAST Dashboard</vt:lpstr>
      <vt:lpstr>Statcast dashboard</vt:lpstr>
      <vt:lpstr>STATCAST DASHBOARD</vt:lpstr>
      <vt:lpstr>Statcast dashboard</vt:lpstr>
      <vt:lpstr>Use case example - 1</vt:lpstr>
      <vt:lpstr>Use case example - 1</vt:lpstr>
      <vt:lpstr>Use case example - 1</vt:lpstr>
      <vt:lpstr>Use case example - 1</vt:lpstr>
      <vt:lpstr>Use case example - 1</vt:lpstr>
      <vt:lpstr>Use case example - 2</vt:lpstr>
      <vt:lpstr>Use case example -2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Meagan Sapashe</dc:creator>
  <cp:lastModifiedBy>abhijit talla</cp:lastModifiedBy>
  <cp:revision>25</cp:revision>
  <dcterms:created xsi:type="dcterms:W3CDTF">2016-06-10T18:03:38Z</dcterms:created>
  <dcterms:modified xsi:type="dcterms:W3CDTF">2018-04-02T18:27:43Z</dcterms:modified>
</cp:coreProperties>
</file>